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5" r:id="rId3"/>
    <p:sldId id="297" r:id="rId4"/>
    <p:sldId id="288" r:id="rId5"/>
    <p:sldId id="276" r:id="rId6"/>
    <p:sldId id="287" r:id="rId7"/>
    <p:sldId id="286" r:id="rId8"/>
    <p:sldId id="298" r:id="rId9"/>
    <p:sldId id="285" r:id="rId10"/>
    <p:sldId id="290" r:id="rId11"/>
    <p:sldId id="292" r:id="rId12"/>
    <p:sldId id="289" r:id="rId13"/>
    <p:sldId id="283" r:id="rId14"/>
    <p:sldId id="299" r:id="rId15"/>
    <p:sldId id="29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2" y="-1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27B2D-8337-46CC-A749-2C64B5BA9EB4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Jadranko Batista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AB3D7-9524-4E0A-80B0-DF2F0E20CD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20084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2A16D-5F4D-4694-9277-BCC379E342BA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Jadranko Batista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E0531-0F6F-4F88-B2BC-65B7587CE6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695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701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A9A0-E766-4BF7-94B5-734CFAA64E74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71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BEB1-3C0F-4D38-B381-CC63EF8D1235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333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6945-C89E-4D4E-BA21-241B312662E6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135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23B0-949E-4FF6-9869-E887034A4492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342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1F27-5451-4681-96FC-A3943F23C32C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190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7DD1-E419-4D2C-AB91-500866BE8800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861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8919-FF6D-4C42-BDD9-B395E7FBB4C8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5810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8BDA-6955-4947-B70A-1650059692D1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397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B77E-B30E-4C2F-9BD0-89AA2CEEA9D6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85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BF65-2BA5-477E-96F5-1D8A0A355180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695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0F25-713F-4035-8719-BB29DFB1A433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170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8E65B-8F74-4F7B-98E4-58E08DD8041C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968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urworldindata.org/grapher/school-life-expectancy-from-primary-to-tertiary-education?region=Europe" TargetMode="External"/><Relationship Id="rId4" Type="http://schemas.openxmlformats.org/officeDocument/2006/relationships/hyperlink" Target="https://ourworldindata.org/grapher/future-population-projections-by-country?time=2100&amp;country=BIH~HRV~MNE~SRB~MK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LDMmcsH0fo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urworldindata.org/quality-of-educ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ZNANSTVENI%20RADOVI\PROJEKTI_NEZNANSTVENI\2020.%20-%20CONNECT%202020%20or%20CONNECT%204.0\VID_20200825_150829.mp4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169" y="2777844"/>
            <a:ext cx="8547657" cy="2509934"/>
          </a:xfrm>
        </p:spPr>
        <p:txBody>
          <a:bodyPr>
            <a:normAutofit/>
          </a:bodyPr>
          <a:lstStyle/>
          <a:p>
            <a:r>
              <a:rPr lang="bs-Latn-BA" sz="3600" dirty="0" smtClean="0"/>
              <a:t>THE</a:t>
            </a:r>
            <a:r>
              <a:rPr lang="hr-HR" sz="3600" dirty="0" smtClean="0"/>
              <a:t> FUTURE OF EDUCATION</a:t>
            </a:r>
            <a:br>
              <a:rPr lang="hr-HR" sz="3600" dirty="0" smtClean="0"/>
            </a:br>
            <a:r>
              <a:rPr lang="hr-HR" sz="3600" dirty="0"/>
              <a:t/>
            </a:r>
            <a:br>
              <a:rPr lang="hr-HR" sz="3600" dirty="0"/>
            </a:br>
            <a:r>
              <a:rPr lang="hr-HR" sz="2200" dirty="0" smtClean="0"/>
              <a:t>Jadranko Batista</a:t>
            </a:r>
            <a:br>
              <a:rPr lang="hr-HR" sz="2200" dirty="0" smtClean="0"/>
            </a:br>
            <a:r>
              <a:rPr lang="hr-HR" sz="2200" dirty="0" smtClean="0"/>
              <a:t>e-mail: jadranko.batista@fpmoz.sum.ba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65602" y="6090250"/>
            <a:ext cx="3844212" cy="589053"/>
          </a:xfrm>
        </p:spPr>
        <p:txBody>
          <a:bodyPr/>
          <a:lstStyle/>
          <a:p>
            <a:r>
              <a:rPr lang="en-US" sz="1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CONNECT 2020; NEUM, August, 2020.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153" y="950026"/>
            <a:ext cx="4667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University of Mostar</a:t>
            </a:r>
          </a:p>
          <a:p>
            <a:r>
              <a:rPr lang="hr-HR" sz="2400" dirty="0" smtClean="0"/>
              <a:t>Faculty of Science and Education</a:t>
            </a:r>
          </a:p>
          <a:p>
            <a:r>
              <a:rPr lang="hr-HR" sz="2400" dirty="0" smtClean="0"/>
              <a:t>Study of Physics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343" y="718072"/>
            <a:ext cx="2314575" cy="125730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358332" y="5736566"/>
            <a:ext cx="4492111" cy="1121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dirty="0" smtClean="0">
                <a:solidFill>
                  <a:srgbClr val="002060"/>
                </a:solidFill>
              </a:rPr>
              <a:t>DAAD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08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267200" y="3630706"/>
            <a:ext cx="564776" cy="152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4858871" y="3621742"/>
            <a:ext cx="493058" cy="1703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br>
              <a:rPr lang="hr-HR" sz="2800" dirty="0" smtClean="0"/>
            </a:br>
            <a:r>
              <a:rPr lang="hr-HR" sz="2800" dirty="0" smtClean="0"/>
              <a:t>Examples 3. – The time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2635"/>
            <a:ext cx="10515600" cy="4814328"/>
          </a:xfrm>
        </p:spPr>
        <p:txBody>
          <a:bodyPr/>
          <a:lstStyle/>
          <a:p>
            <a:r>
              <a:rPr lang="bs-Latn-BA" dirty="0" smtClean="0"/>
              <a:t>Definition: Time is </a:t>
            </a:r>
            <a:r>
              <a:rPr lang="en-US" dirty="0" smtClean="0"/>
              <a:t>a magnitude that marks the duration of an event or the distance between two events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The past, present and future; they are all equally real.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92188" y="3792071"/>
            <a:ext cx="5468471" cy="8964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37930" y="385482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t</a:t>
            </a:r>
            <a:endParaRPr lang="hr-HR" dirty="0"/>
          </a:p>
        </p:txBody>
      </p:sp>
      <p:sp>
        <p:nvSpPr>
          <p:cNvPr id="8" name="Oval 7"/>
          <p:cNvSpPr/>
          <p:nvPr/>
        </p:nvSpPr>
        <p:spPr>
          <a:xfrm>
            <a:off x="4814047" y="3747247"/>
            <a:ext cx="89647" cy="98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4612341" y="3348317"/>
            <a:ext cx="484094" cy="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0635" y="2832847"/>
            <a:ext cx="90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present</a:t>
            </a:r>
            <a:endParaRPr lang="hr-HR" dirty="0"/>
          </a:p>
        </p:txBody>
      </p:sp>
      <p:sp>
        <p:nvSpPr>
          <p:cNvPr id="12" name="TextBox 11"/>
          <p:cNvSpPr txBox="1"/>
          <p:nvPr/>
        </p:nvSpPr>
        <p:spPr>
          <a:xfrm>
            <a:off x="2734235" y="3128682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past</a:t>
            </a:r>
            <a:endParaRPr lang="hr-HR" dirty="0"/>
          </a:p>
        </p:txBody>
      </p:sp>
      <p:sp>
        <p:nvSpPr>
          <p:cNvPr id="13" name="TextBox 12"/>
          <p:cNvSpPr txBox="1"/>
          <p:nvPr/>
        </p:nvSpPr>
        <p:spPr>
          <a:xfrm>
            <a:off x="6015316" y="3119718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future</a:t>
            </a:r>
            <a:endParaRPr lang="hr-HR" dirty="0"/>
          </a:p>
        </p:txBody>
      </p:sp>
      <p:sp>
        <p:nvSpPr>
          <p:cNvPr id="14" name="Rectangle 13"/>
          <p:cNvSpPr/>
          <p:nvPr/>
        </p:nvSpPr>
        <p:spPr>
          <a:xfrm>
            <a:off x="4563035" y="3890682"/>
            <a:ext cx="564777" cy="7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2483224" y="4096888"/>
            <a:ext cx="1622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Memories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Experience</a:t>
            </a:r>
            <a:endParaRPr lang="bs-Latn-BA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283116" y="4097420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idea</a:t>
            </a:r>
          </a:p>
          <a:p>
            <a:pPr>
              <a:buNone/>
            </a:pPr>
            <a:r>
              <a:rPr lang="en-US" dirty="0" smtClean="0"/>
              <a:t>part of the plan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19" name="TextBox 18"/>
          <p:cNvSpPr txBox="1"/>
          <p:nvPr/>
        </p:nvSpPr>
        <p:spPr>
          <a:xfrm>
            <a:off x="6438122" y="4105470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Action</a:t>
            </a:r>
          </a:p>
          <a:p>
            <a:r>
              <a:rPr lang="bs-Latn-BA" dirty="0" smtClean="0">
                <a:solidFill>
                  <a:srgbClr val="FF0000"/>
                </a:solidFill>
              </a:rPr>
              <a:t>Choice</a:t>
            </a:r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193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endParaRPr lang="hr-HR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758" y="1184959"/>
            <a:ext cx="5481157" cy="386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5573" y="1194291"/>
            <a:ext cx="5490061" cy="386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1627" y="5085183"/>
            <a:ext cx="10993017" cy="12969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sz="1600" dirty="0" smtClean="0">
                <a:hlinkClick r:id="rId4"/>
              </a:rPr>
              <a:t>https://ourworldindata.org/grapher/future-population-projections-by-country?time=2100&amp;country=BIH~HRV~MNE~SRB~MKD</a:t>
            </a:r>
            <a:endParaRPr lang="hr-HR" sz="1600" dirty="0" smtClean="0"/>
          </a:p>
          <a:p>
            <a:pPr>
              <a:buNone/>
            </a:pPr>
            <a:r>
              <a:rPr lang="hr-HR" sz="1600" dirty="0" smtClean="0">
                <a:hlinkClick r:id="rId5"/>
              </a:rPr>
              <a:t>https://ourworldindata.org/grapher/school-life-expectancy-from-primary-to-tertiary-education?region=Europe</a:t>
            </a:r>
            <a:endParaRPr lang="hr-H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341"/>
            <a:ext cx="10515600" cy="4993622"/>
          </a:xfrm>
        </p:spPr>
        <p:txBody>
          <a:bodyPr/>
          <a:lstStyle/>
          <a:p>
            <a:r>
              <a:rPr lang="en-US" dirty="0" smtClean="0"/>
              <a:t>The traditional education system is not adapted to students, their strengths and weaknesses.</a:t>
            </a:r>
            <a:endParaRPr lang="bs-Latn-BA" dirty="0" smtClean="0"/>
          </a:p>
          <a:p>
            <a:r>
              <a:rPr lang="en-US" dirty="0" smtClean="0"/>
              <a:t>The conventional education system has not changed towards personalized education.</a:t>
            </a:r>
            <a:endParaRPr lang="bs-Latn-BA" dirty="0" smtClean="0"/>
          </a:p>
          <a:p>
            <a:r>
              <a:rPr lang="bs-Latn-BA" dirty="0" smtClean="0"/>
              <a:t>The students are digital natives.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8306" y="3160969"/>
            <a:ext cx="2588372" cy="256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837"/>
          </a:xfrm>
        </p:spPr>
        <p:txBody>
          <a:bodyPr>
            <a:normAutofit/>
          </a:bodyPr>
          <a:lstStyle/>
          <a:p>
            <a:pPr algn="ctr"/>
            <a:r>
              <a:rPr lang="bs-Latn-BA" sz="3200" dirty="0" smtClean="0"/>
              <a:t>THE</a:t>
            </a:r>
            <a:r>
              <a:rPr lang="hr-HR" sz="3200" dirty="0" smtClean="0"/>
              <a:t> FUTURE OF EDUCATION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integrity of different sciences disciplines to solve the problem(s).</a:t>
            </a:r>
            <a:endParaRPr lang="bs-Latn-BA" sz="2400" dirty="0" smtClean="0"/>
          </a:p>
          <a:p>
            <a:r>
              <a:rPr lang="en-US" sz="2400" dirty="0" smtClean="0"/>
              <a:t>Adapting educational systems to the use of digital technologies in teaching.</a:t>
            </a:r>
            <a:endParaRPr lang="bs-Latn-BA" sz="2400" dirty="0" smtClean="0"/>
          </a:p>
          <a:p>
            <a:r>
              <a:rPr lang="bs-Latn-BA" sz="2400" dirty="0" smtClean="0"/>
              <a:t>The first holographic concert: </a:t>
            </a:r>
            <a:r>
              <a:rPr lang="hr-HR" sz="2000" dirty="0" smtClean="0">
                <a:hlinkClick r:id="rId2"/>
              </a:rPr>
              <a:t>https://www.youtube.com/watch?v=LDMmcsH0fo8</a:t>
            </a:r>
            <a:endParaRPr lang="bs-Latn-BA" sz="2000" dirty="0" smtClean="0"/>
          </a:p>
          <a:p>
            <a:endParaRPr lang="bs-Latn-BA" sz="2400" dirty="0" smtClean="0"/>
          </a:p>
          <a:p>
            <a:endParaRPr lang="bs-Latn-BA" sz="2400" dirty="0" smtClean="0"/>
          </a:p>
          <a:p>
            <a:endParaRPr lang="bs-Latn-BA" sz="2400" dirty="0" smtClean="0"/>
          </a:p>
          <a:p>
            <a:endParaRPr lang="bs-Latn-BA" sz="2400" dirty="0" smtClean="0"/>
          </a:p>
          <a:p>
            <a:endParaRPr lang="bs-Latn-BA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Changing immutable educational programs to personal ones</a:t>
            </a:r>
            <a:r>
              <a:rPr lang="bs-Latn-BA" sz="2400" dirty="0" smtClean="0"/>
              <a:t>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Screenshot_20200826-2247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3196317"/>
            <a:ext cx="3722914" cy="2094139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9387" y="3221407"/>
            <a:ext cx="2976466" cy="197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050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9781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Trends Defines the Future of Education</a:t>
            </a:r>
            <a:r>
              <a:rPr lang="bs-Latn-BA" dirty="0" smtClean="0"/>
              <a:t>: </a:t>
            </a:r>
            <a:r>
              <a:rPr lang="en-US" dirty="0" smtClean="0"/>
              <a:t>9 things that will change</a:t>
            </a:r>
            <a:endParaRPr lang="bs-Latn-BA" dirty="0" smtClean="0"/>
          </a:p>
          <a:p>
            <a:pPr lvl="1">
              <a:buNone/>
            </a:pPr>
            <a:r>
              <a:rPr lang="hr-HR" dirty="0" smtClean="0"/>
              <a:t>Diverse time and place.</a:t>
            </a:r>
          </a:p>
          <a:p>
            <a:pPr lvl="1">
              <a:buNone/>
            </a:pPr>
            <a:r>
              <a:rPr lang="hr-HR" dirty="0" smtClean="0"/>
              <a:t>Personalized learning.</a:t>
            </a:r>
          </a:p>
          <a:p>
            <a:pPr lvl="1">
              <a:buNone/>
            </a:pPr>
            <a:r>
              <a:rPr lang="hr-HR" dirty="0" smtClean="0"/>
              <a:t>Free choice.</a:t>
            </a:r>
          </a:p>
          <a:p>
            <a:pPr lvl="1">
              <a:buNone/>
            </a:pPr>
            <a:r>
              <a:rPr lang="hr-HR" dirty="0" smtClean="0"/>
              <a:t>Project based.</a:t>
            </a:r>
          </a:p>
          <a:p>
            <a:pPr lvl="1">
              <a:buNone/>
            </a:pPr>
            <a:r>
              <a:rPr lang="hr-HR" dirty="0" smtClean="0"/>
              <a:t>Field experience.</a:t>
            </a:r>
          </a:p>
          <a:p>
            <a:pPr lvl="1">
              <a:buNone/>
            </a:pPr>
            <a:r>
              <a:rPr lang="hr-HR" dirty="0" smtClean="0"/>
              <a:t>Data interpretation.</a:t>
            </a:r>
          </a:p>
          <a:p>
            <a:pPr lvl="1">
              <a:buNone/>
            </a:pPr>
            <a:r>
              <a:rPr lang="hr-HR" dirty="0" smtClean="0"/>
              <a:t>Exams will change completely.</a:t>
            </a:r>
          </a:p>
          <a:p>
            <a:pPr lvl="1">
              <a:buNone/>
            </a:pPr>
            <a:r>
              <a:rPr lang="hr-HR" dirty="0" smtClean="0"/>
              <a:t>Student ownership.</a:t>
            </a:r>
          </a:p>
          <a:p>
            <a:pPr lvl="1">
              <a:buNone/>
            </a:pPr>
            <a:r>
              <a:rPr lang="en-US" dirty="0" smtClean="0"/>
              <a:t>Mentoring will become more important.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256384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1400" dirty="0" smtClean="0">
                <a:solidFill>
                  <a:schemeClr val="bg1"/>
                </a:solidFill>
              </a:rPr>
              <a:t>Fitbit sense</a:t>
            </a:r>
            <a:endParaRPr lang="hr-H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50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2800" dirty="0" smtClean="0"/>
              <a:t>The </a:t>
            </a:r>
            <a:r>
              <a:rPr lang="hr-HR" sz="2800" b="1" dirty="0" smtClean="0">
                <a:solidFill>
                  <a:srgbClr val="FF0000"/>
                </a:solidFill>
              </a:rPr>
              <a:t>C</a:t>
            </a:r>
            <a:r>
              <a:rPr lang="hr-HR" sz="2800" dirty="0" smtClean="0"/>
              <a:t>onclusion - Six ‘’C’’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s-Latn-BA" dirty="0" smtClean="0"/>
              <a:t>Allow students to engage in: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>
                <a:solidFill>
                  <a:srgbClr val="FF0000"/>
                </a:solidFill>
              </a:rPr>
              <a:t>Choice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/>
              <a:t>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/>
              <a:t>Critical thinking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/>
              <a:t>Creativity</a:t>
            </a:r>
          </a:p>
          <a:p>
            <a:pPr marL="514350" indent="-514350">
              <a:buFont typeface="+mj-lt"/>
              <a:buAutoNum type="arabicPeriod"/>
            </a:pPr>
            <a:r>
              <a:rPr lang="bs-Latn-BA" dirty="0" smtClean="0">
                <a:solidFill>
                  <a:srgbClr val="FF0000"/>
                </a:solidFill>
              </a:rPr>
              <a:t>Caring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050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2577"/>
            <a:ext cx="10515600" cy="2458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Thanks </a:t>
            </a:r>
            <a:endParaRPr lang="bs-Latn-BA" sz="6600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sz="6600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your attention</a:t>
            </a:r>
            <a:r>
              <a:rPr lang="hr-HR" sz="6600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  <a:endParaRPr lang="en-US" sz="6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24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s-Latn-BA" sz="3200" dirty="0" smtClean="0"/>
              <a:t>THE</a:t>
            </a:r>
            <a:r>
              <a:rPr lang="hr-HR" sz="3200" dirty="0" smtClean="0"/>
              <a:t> FUTURE OF EDUCATION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611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the current situation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Projections for the future of education</a:t>
            </a:r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700" name="AutoShape 4" descr="How AI is Rapidly Shaping the Future of Education | Oracle University Bl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29702" name="AutoShape 6" descr="How AI is Rapidly Shaping the Future of Education | Oracle University Bl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29705" name="Picture 9" descr="https://www.europeanbusinessreview.com/wp-content/uploads/2019/01/iStock-904479942-1-696x3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6742" y="1951977"/>
            <a:ext cx="6629400" cy="33147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290457" y="5271796"/>
            <a:ext cx="661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1400" dirty="0" smtClean="0"/>
              <a:t>Source: </a:t>
            </a:r>
            <a:r>
              <a:rPr lang="hr-HR" sz="1400" dirty="0" smtClean="0"/>
              <a:t>https://www.europeanbusinessreview.com/rethinking-future-higher-education/</a:t>
            </a:r>
            <a:endParaRPr lang="hr-H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s-Latn-BA" sz="3200" dirty="0" smtClean="0"/>
              <a:t>THE</a:t>
            </a:r>
            <a:r>
              <a:rPr lang="hr-HR" sz="3200" dirty="0" smtClean="0"/>
              <a:t> FUTURE OF EDUCATION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>
            <a:normAutofit fontScale="92500" lnSpcReduction="10000"/>
          </a:bodyPr>
          <a:lstStyle/>
          <a:p>
            <a:r>
              <a:rPr lang="hr-HR" dirty="0" smtClean="0"/>
              <a:t>COVID-19 Accelerates Blended Learning</a:t>
            </a:r>
          </a:p>
          <a:p>
            <a:r>
              <a:rPr lang="en-US" dirty="0" smtClean="0"/>
              <a:t>Physical space is for more than just learning. As one student put it, “The on-campus experience is a gazillion thing: your job, friends, campus events, being with others, trying new things and study sessions.” </a:t>
            </a:r>
            <a:endParaRPr lang="bs-Latn-BA" dirty="0" smtClean="0"/>
          </a:p>
          <a:p>
            <a:r>
              <a:rPr lang="en-US" dirty="0" smtClean="0"/>
              <a:t>Another said, “(I) would prefer a hybrid format… online interactions can’t substitute real, physical interactions.”</a:t>
            </a:r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7050" y="2294164"/>
            <a:ext cx="57054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193"/>
          </a:xfrm>
        </p:spPr>
        <p:txBody>
          <a:bodyPr>
            <a:normAutofit/>
          </a:bodyPr>
          <a:lstStyle/>
          <a:p>
            <a:pPr algn="ctr"/>
            <a:r>
              <a:rPr lang="bs-Latn-BA" sz="3200" dirty="0" smtClean="0"/>
              <a:t>THE</a:t>
            </a:r>
            <a:r>
              <a:rPr lang="hr-HR" sz="3200" dirty="0" smtClean="0"/>
              <a:t> FUTURE OF EDUCATION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808694" cy="48053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current situation of the education system in and around the world - a comparison.</a:t>
            </a:r>
            <a:endParaRPr lang="bs-Latn-BA" dirty="0" smtClean="0"/>
          </a:p>
          <a:p>
            <a:r>
              <a:rPr lang="hr-HR" dirty="0" smtClean="0"/>
              <a:t>Quality of education and different programs for a compare the achievement of students.</a:t>
            </a:r>
          </a:p>
          <a:p>
            <a:pPr lvl="1">
              <a:buNone/>
            </a:pPr>
            <a:r>
              <a:rPr lang="hr-HR" sz="1500" dirty="0" smtClean="0">
                <a:hlinkClick r:id="rId2"/>
              </a:rPr>
              <a:t>https://ourworldindata.org/quality-of-education#piaac-programme-for-the-international-assessment-of-adult-competencies</a:t>
            </a:r>
            <a:endParaRPr lang="bs-Latn-BA" sz="1500" dirty="0" smtClean="0"/>
          </a:p>
          <a:p>
            <a:pPr lvl="1"/>
            <a:r>
              <a:rPr lang="en-US" dirty="0" smtClean="0"/>
              <a:t>PIRLS – Progress in International Reading Literacy Study</a:t>
            </a:r>
            <a:endParaRPr lang="bs-Latn-BA" dirty="0" smtClean="0"/>
          </a:p>
          <a:p>
            <a:pPr lvl="1"/>
            <a:r>
              <a:rPr lang="en-US" dirty="0" smtClean="0"/>
              <a:t>TIMSS – Trends in International Mathematics and Science Stud</a:t>
            </a:r>
            <a:r>
              <a:rPr lang="bs-Latn-BA" dirty="0" smtClean="0"/>
              <a:t>y</a:t>
            </a:r>
          </a:p>
          <a:p>
            <a:pPr lvl="1"/>
            <a:r>
              <a:rPr lang="en-US" dirty="0" smtClean="0"/>
              <a:t>PISA is the OECD's </a:t>
            </a:r>
            <a:r>
              <a:rPr lang="en-US" dirty="0" err="1" smtClean="0"/>
              <a:t>Programme</a:t>
            </a:r>
            <a:r>
              <a:rPr lang="en-US" dirty="0" smtClean="0"/>
              <a:t> for International Student Assessment. </a:t>
            </a:r>
            <a:endParaRPr lang="bs-Latn-BA" dirty="0" smtClean="0"/>
          </a:p>
          <a:p>
            <a:pPr lvl="1"/>
            <a:r>
              <a:rPr lang="en-US" dirty="0" smtClean="0"/>
              <a:t>PIAAC – </a:t>
            </a:r>
            <a:r>
              <a:rPr lang="en-US" dirty="0" err="1" smtClean="0"/>
              <a:t>Programme</a:t>
            </a:r>
            <a:r>
              <a:rPr lang="en-US" dirty="0" smtClean="0"/>
              <a:t> for the International Assessment of Adult Competencies</a:t>
            </a:r>
            <a:endParaRPr lang="hr-HR" sz="1600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0471" y="1390090"/>
            <a:ext cx="45212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br>
              <a:rPr lang="hr-HR" sz="2800" dirty="0" smtClean="0"/>
            </a:br>
            <a:r>
              <a:rPr lang="hr-HR" sz="2000" dirty="0" smtClean="0"/>
              <a:t>COMPETENCIES AND ACHIEVEMENT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 2020; NEUM, August, 2020.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82" y="1397436"/>
            <a:ext cx="9634190" cy="4359637"/>
          </a:xfrm>
          <a:prstGeom prst="rect">
            <a:avLst/>
          </a:prstGeom>
          <a:noFill/>
          <a:ln w="12700" cmpd="sng">
            <a:solidFill>
              <a:schemeClr val="tx1">
                <a:alpha val="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98314" y="5735389"/>
            <a:ext cx="98362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Self-evaluation of physics graduates and evaluation by professors: Achievement of key competences for lifelong learning and additional specific sector competences by physics </a:t>
            </a:r>
            <a:r>
              <a:rPr lang="en-GB" sz="1400" dirty="0" smtClean="0"/>
              <a:t>graduates</a:t>
            </a:r>
            <a:r>
              <a:rPr lang="bs-Latn-BA" sz="1400" dirty="0" smtClean="0"/>
              <a:t>. </a:t>
            </a:r>
            <a:r>
              <a:rPr lang="en-US" sz="1400" dirty="0" smtClean="0"/>
              <a:t>Analysis of strength and weaknesses of physics graduates</a:t>
            </a:r>
            <a:r>
              <a:rPr lang="hr-HR" sz="1400" dirty="0" smtClean="0"/>
              <a:t> </a:t>
            </a:r>
            <a:r>
              <a:rPr lang="en-US" sz="1400" dirty="0" smtClean="0"/>
              <a:t>on a sample of successful bachelor and master candidates from the University of Split was selected.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10" name="Oval 309"/>
          <p:cNvSpPr/>
          <p:nvPr/>
        </p:nvSpPr>
        <p:spPr>
          <a:xfrm>
            <a:off x="4209692" y="3019244"/>
            <a:ext cx="923026" cy="119907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312" name="Elbow Connector 311"/>
          <p:cNvCxnSpPr/>
          <p:nvPr/>
        </p:nvCxnSpPr>
        <p:spPr>
          <a:xfrm flipV="1">
            <a:off x="767751" y="3467819"/>
            <a:ext cx="3648974" cy="3278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Slide Number Placeholder 3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63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5058746" cy="4351338"/>
          </a:xfrm>
        </p:spPr>
        <p:txBody>
          <a:bodyPr/>
          <a:lstStyle/>
          <a:p>
            <a:r>
              <a:rPr lang="en-US" dirty="0" smtClean="0"/>
              <a:t>Science and education related to everyday situations</a:t>
            </a:r>
            <a:r>
              <a:rPr lang="bs-Latn-BA" dirty="0" smtClean="0"/>
              <a:t>.</a:t>
            </a:r>
          </a:p>
          <a:p>
            <a:r>
              <a:rPr lang="bs-Latn-BA" dirty="0" smtClean="0">
                <a:sym typeface="Symbol"/>
              </a:rPr>
              <a:t>Models in education: simplicity versus complexity.</a:t>
            </a:r>
            <a:endParaRPr lang="bs-Latn-BA" dirty="0" smtClean="0"/>
          </a:p>
          <a:p>
            <a:endParaRPr lang="bs-Latn-BA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2655" y="1889762"/>
            <a:ext cx="5396047" cy="30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MVIMG_20200825_0814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98" y="3536301"/>
            <a:ext cx="4251649" cy="2817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br>
              <a:rPr lang="hr-HR" sz="2800" dirty="0" smtClean="0"/>
            </a:br>
            <a:r>
              <a:rPr lang="hr-HR" sz="2800" dirty="0" smtClean="0"/>
              <a:t> Examples 1. – The fall &amp; choice of model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341"/>
            <a:ext cx="10515600" cy="499362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are the consequences </a:t>
            </a:r>
            <a:endParaRPr lang="bs-Latn-BA" dirty="0" smtClean="0"/>
          </a:p>
          <a:p>
            <a:pPr>
              <a:buNone/>
            </a:pPr>
            <a:r>
              <a:rPr lang="en-US" dirty="0" smtClean="0"/>
              <a:t>of the event</a:t>
            </a:r>
            <a:r>
              <a:rPr lang="bs-Latn-BA" dirty="0" smtClean="0"/>
              <a:t>s</a:t>
            </a:r>
            <a:r>
              <a:rPr lang="en-US" dirty="0" smtClean="0"/>
              <a:t>?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pic>
        <p:nvPicPr>
          <p:cNvPr id="3074" name="Picture 2" descr="1044274-Royalty-Free-RF-Clip-Art-Illustration-Of-A-Cartoon-Man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682" y="2306356"/>
            <a:ext cx="1957480" cy="3841555"/>
          </a:xfrm>
          <a:prstGeom prst="rect">
            <a:avLst/>
          </a:prstGeom>
          <a:noFill/>
        </p:spPr>
      </p:pic>
      <p:sp>
        <p:nvSpPr>
          <p:cNvPr id="3076" name="AutoShape 4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078" name="AutoShape 6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080" name="AutoShape 8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8683" y="1311930"/>
            <a:ext cx="4871620" cy="418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VID_20200825_150829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lum contrast="-54000"/>
          </a:blip>
          <a:stretch>
            <a:fillRect/>
          </a:stretch>
        </p:blipFill>
        <p:spPr>
          <a:xfrm>
            <a:off x="3137648" y="3204881"/>
            <a:ext cx="2438400" cy="18288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sp>
        <p:nvSpPr>
          <p:cNvPr id="13" name="TextBox 12"/>
          <p:cNvSpPr txBox="1"/>
          <p:nvPr/>
        </p:nvSpPr>
        <p:spPr>
          <a:xfrm>
            <a:off x="2788023" y="2483223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Example: </a:t>
            </a:r>
            <a:endParaRPr lang="bs-Latn-BA" dirty="0" smtClean="0"/>
          </a:p>
          <a:p>
            <a:pPr algn="ctr"/>
            <a:r>
              <a:rPr lang="bs-Latn-BA" dirty="0" smtClean="0"/>
              <a:t>W</a:t>
            </a:r>
            <a:r>
              <a:rPr lang="en-US" dirty="0" smtClean="0"/>
              <a:t>hat </a:t>
            </a:r>
            <a:r>
              <a:rPr lang="bs-Latn-BA" dirty="0" smtClean="0"/>
              <a:t>do </a:t>
            </a:r>
            <a:r>
              <a:rPr lang="en-US" dirty="0" smtClean="0"/>
              <a:t>you see in </a:t>
            </a:r>
            <a:r>
              <a:rPr lang="bs-Latn-BA" dirty="0" smtClean="0"/>
              <a:t>this</a:t>
            </a:r>
            <a:r>
              <a:rPr lang="en-US" dirty="0" smtClean="0"/>
              <a:t> video?</a:t>
            </a:r>
            <a:endParaRPr lang="hr-H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br>
              <a:rPr lang="hr-HR" sz="2800" dirty="0" smtClean="0"/>
            </a:br>
            <a:r>
              <a:rPr lang="hr-HR" sz="2800" dirty="0" smtClean="0"/>
              <a:t> Examples 1. – </a:t>
            </a:r>
            <a:r>
              <a:rPr lang="en-US" sz="2800" dirty="0" smtClean="0"/>
              <a:t>Instantaneous speed and instantaneous velocity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341"/>
            <a:ext cx="10515600" cy="499362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Is instantaneous velocity and instantaneous velocity a measurable quantity?</a:t>
            </a:r>
            <a:r>
              <a:rPr lang="bs-Latn-BA" dirty="0" smtClean="0"/>
              <a:t> Real vs abstract?</a:t>
            </a:r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endParaRPr lang="bs-Latn-BA" dirty="0" smtClean="0"/>
          </a:p>
          <a:p>
            <a:pPr>
              <a:buNone/>
            </a:pPr>
            <a:r>
              <a:rPr lang="en-US" dirty="0" smtClean="0"/>
              <a:t>Instantaneous velocity can never be measured since there is no way in the real world to do anything instantaneously. All measurements take some amount of time to </a:t>
            </a:r>
            <a:r>
              <a:rPr lang="en-US" dirty="0" err="1" smtClean="0"/>
              <a:t>peform</a:t>
            </a:r>
            <a:r>
              <a:rPr lang="en-US" dirty="0" smtClean="0"/>
              <a:t>.</a:t>
            </a:r>
            <a:endParaRPr lang="bs-Latn-BA" dirty="0" smtClean="0"/>
          </a:p>
          <a:p>
            <a:pPr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3076" name="AutoShape 4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078" name="AutoShape 6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080" name="AutoShape 8" descr="Science It Is Not A Discipline… But A Way Of Life - Th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5845" name="Picture 5" descr="Equations of motion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109" y="1941694"/>
            <a:ext cx="4926610" cy="2966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pPr algn="ctr"/>
            <a:r>
              <a:rPr lang="bs-Latn-BA" sz="2800" dirty="0" smtClean="0"/>
              <a:t>THE</a:t>
            </a:r>
            <a:r>
              <a:rPr lang="hr-HR" sz="2800" dirty="0" smtClean="0"/>
              <a:t> FUTURE OF EDUCATION</a:t>
            </a:r>
            <a:br>
              <a:rPr lang="hr-HR" sz="2800" dirty="0" smtClean="0"/>
            </a:br>
            <a:r>
              <a:rPr lang="hr-HR" sz="2800" dirty="0" smtClean="0"/>
              <a:t>Examples 2. – The nature of light: duality</a:t>
            </a: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2635"/>
            <a:ext cx="10515600" cy="4814328"/>
          </a:xfrm>
        </p:spPr>
        <p:txBody>
          <a:bodyPr/>
          <a:lstStyle/>
          <a:p>
            <a:r>
              <a:rPr lang="en-US" dirty="0" smtClean="0"/>
              <a:t>Light: a particle or a wave, or both at the same time?</a:t>
            </a:r>
            <a:endParaRPr lang="bs-Latn-BA" dirty="0" smtClean="0"/>
          </a:p>
          <a:p>
            <a:r>
              <a:rPr lang="en-US" dirty="0" smtClean="0"/>
              <a:t>Person: basketball player or student, or both at the same time?</a:t>
            </a:r>
            <a:endParaRPr lang="bs-Latn-BA" dirty="0" smtClean="0"/>
          </a:p>
          <a:p>
            <a:endParaRPr lang="bs-Latn-B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 2020; NEUM, August, 2020.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5602" name="Picture 2" descr="photon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78" y="2980856"/>
            <a:ext cx="4725991" cy="2493869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235300" y="5492071"/>
            <a:ext cx="4619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1200" dirty="0" smtClean="0"/>
              <a:t>Source: </a:t>
            </a:r>
            <a:r>
              <a:rPr lang="hr-HR" sz="1200" dirty="0" smtClean="0"/>
              <a:t>https://www.wired.com/2013/07/is-light-a-wave-or-a-particle/</a:t>
            </a:r>
            <a:endParaRPr lang="hr-HR" sz="1200" dirty="0"/>
          </a:p>
        </p:txBody>
      </p:sp>
      <p:pic>
        <p:nvPicPr>
          <p:cNvPr id="25604" name="Picture 4" descr="Kako nacrtati čovek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3125" y="2851841"/>
            <a:ext cx="2121095" cy="2958371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755363" y="4058817"/>
            <a:ext cx="155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The properties</a:t>
            </a:r>
            <a:endParaRPr lang="hr-HR" dirty="0"/>
          </a:p>
        </p:txBody>
      </p:sp>
      <p:sp>
        <p:nvSpPr>
          <p:cNvPr id="23" name="Left-Right Arrow 22"/>
          <p:cNvSpPr/>
          <p:nvPr/>
        </p:nvSpPr>
        <p:spPr>
          <a:xfrm>
            <a:off x="6680707" y="3760237"/>
            <a:ext cx="1651518" cy="1772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10814</TotalTime>
  <Words>713</Words>
  <Application>Microsoft Office PowerPoint</Application>
  <PresentationFormat>Custom</PresentationFormat>
  <Paragraphs>133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THE FUTURE OF EDUCATION  Jadranko Batista e-mail: jadranko.batista@fpmoz.sum.ba</vt:lpstr>
      <vt:lpstr>THE FUTURE OF EDUCATION</vt:lpstr>
      <vt:lpstr>THE FUTURE OF EDUCATION</vt:lpstr>
      <vt:lpstr>THE FUTURE OF EDUCATION</vt:lpstr>
      <vt:lpstr>THE FUTURE OF EDUCATION COMPETENCIES AND ACHIEVEMENT</vt:lpstr>
      <vt:lpstr>THE FUTURE OF EDUCATION</vt:lpstr>
      <vt:lpstr>THE FUTURE OF EDUCATION  Examples 1. – The fall &amp; choice of model</vt:lpstr>
      <vt:lpstr>THE FUTURE OF EDUCATION  Examples 1. – Instantaneous speed and instantaneous velocity</vt:lpstr>
      <vt:lpstr>THE FUTURE OF EDUCATION Examples 2. – The nature of light: duality</vt:lpstr>
      <vt:lpstr>THE FUTURE OF EDUCATION Examples 3. – The time</vt:lpstr>
      <vt:lpstr>THE FUTURE OF EDUCATION</vt:lpstr>
      <vt:lpstr>THE FUTURE OF EDUCATION</vt:lpstr>
      <vt:lpstr>THE FUTURE OF EDUCATION</vt:lpstr>
      <vt:lpstr>THE FUTURE OF EDUCATION</vt:lpstr>
      <vt:lpstr>The Conclusion - Six ‘’C’’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PHYSICIST IN THE AREA OF FUTURE JOBS</dc:title>
  <dc:creator>Windows User</dc:creator>
  <cp:lastModifiedBy>Home</cp:lastModifiedBy>
  <cp:revision>143</cp:revision>
  <dcterms:created xsi:type="dcterms:W3CDTF">2019-08-14T21:20:36Z</dcterms:created>
  <dcterms:modified xsi:type="dcterms:W3CDTF">2020-08-27T05:18:20Z</dcterms:modified>
</cp:coreProperties>
</file>